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  <p:sldMasterId id="2147483744" r:id="rId4"/>
    <p:sldMasterId id="2147483756" r:id="rId5"/>
    <p:sldMasterId id="2147483768" r:id="rId6"/>
    <p:sldMasterId id="2147483780" r:id="rId7"/>
    <p:sldMasterId id="2147483792" r:id="rId8"/>
    <p:sldMasterId id="2147483804" r:id="rId9"/>
    <p:sldMasterId id="2147483816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00DE4B-EDE2-4133-8E3B-B92F1D0FBEA3}" type="datetimeFigureOut">
              <a:rPr lang="en-US" smtClean="0"/>
              <a:t>5/5/2011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E4E6633-509F-49E7-B361-2D73700630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30.jpeg"/><Relationship Id="rId4" Type="http://schemas.openxmlformats.org/officeDocument/2006/relationships/image" Target="../media/image2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Citizenship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A</a:t>
            </a:r>
            <a:r>
              <a:rPr lang="en-US" dirty="0" smtClean="0"/>
              <a:t>lex Oliver</a:t>
            </a:r>
            <a:endParaRPr lang="en-US" dirty="0"/>
          </a:p>
        </p:txBody>
      </p:sp>
      <p:pic>
        <p:nvPicPr>
          <p:cNvPr id="1026" name="Picture 2" descr="C:\Documents and Settings\HpOlivAl\Local Settings\Temporary Internet Files\Content.IE5\ZB4AC2M2\MC90043387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6063" y="490538"/>
            <a:ext cx="1828800" cy="1828800"/>
          </a:xfrm>
          <a:prstGeom prst="rect">
            <a:avLst/>
          </a:prstGeom>
          <a:noFill/>
        </p:spPr>
      </p:pic>
      <p:pic>
        <p:nvPicPr>
          <p:cNvPr id="1027" name="Picture 3" descr="C:\Documents and Settings\HpOlivAl\Local Settings\Temporary Internet Files\Content.IE5\TBBM3AEL\MC900383658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" y="4413250"/>
            <a:ext cx="1204913" cy="1820863"/>
          </a:xfrm>
          <a:prstGeom prst="rect">
            <a:avLst/>
          </a:prstGeom>
          <a:noFill/>
        </p:spPr>
      </p:pic>
      <p:pic>
        <p:nvPicPr>
          <p:cNvPr id="1028" name="Picture 4" descr="C:\Documents and Settings\HpOlivAl\Local Settings\Temporary Internet Files\Content.IE5\KL503WH5\MC90043157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3813" y="4287838"/>
            <a:ext cx="1905000" cy="1917700"/>
          </a:xfrm>
          <a:prstGeom prst="rect">
            <a:avLst/>
          </a:prstGeom>
          <a:noFill/>
        </p:spPr>
      </p:pic>
      <p:pic>
        <p:nvPicPr>
          <p:cNvPr id="1029" name="Picture 5" descr="C:\Documents and Settings\HpOlivAl\Local Settings\Temporary Internet Files\Content.IE5\9GSR6T2M\MC900441339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8138" y="-109538"/>
            <a:ext cx="2743200" cy="27432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</a:t>
            </a:r>
            <a:r>
              <a:rPr lang="en-US" b="1" dirty="0" smtClean="0"/>
              <a:t>Commerce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Commerce aka Ecommerce is the selling and buying of objects over the internet. </a:t>
            </a:r>
          </a:p>
          <a:p>
            <a:endParaRPr lang="en-US" dirty="0" smtClean="0"/>
          </a:p>
          <a:p>
            <a:r>
              <a:rPr lang="en-US" dirty="0" smtClean="0"/>
              <a:t>Example:  EBay,  Kijiji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43" name="Picture 3" descr="C:\Documents and Settings\HpOlivAl\Local Settings\Temporary Internet Files\Content.IE5\TBBM3AEL\MC90042355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533400"/>
            <a:ext cx="1828800" cy="1571625"/>
          </a:xfrm>
          <a:prstGeom prst="rect">
            <a:avLst/>
          </a:prstGeom>
          <a:noFill/>
        </p:spPr>
      </p:pic>
      <p:pic>
        <p:nvPicPr>
          <p:cNvPr id="10244" name="Picture 4" descr="C:\Documents and Settings\HpOlivAl\Local Settings\Temporary Internet Files\Content.IE5\KL503WH5\MC90005695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688" y="4438650"/>
            <a:ext cx="1371600" cy="1814513"/>
          </a:xfrm>
          <a:prstGeom prst="rect">
            <a:avLst/>
          </a:prstGeom>
          <a:noFill/>
        </p:spPr>
      </p:pic>
      <p:pic>
        <p:nvPicPr>
          <p:cNvPr id="10245" name="Picture 5" descr="C:\Documents and Settings\HpOlivAl\Local Settings\Temporary Internet Files\Content.IE5\9GSR6T2M\MP900446764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505200"/>
            <a:ext cx="3519488" cy="26451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Digital access is the </a:t>
            </a:r>
            <a:r>
              <a:rPr lang="en-US" dirty="0" smtClean="0"/>
              <a:t>ability </a:t>
            </a:r>
            <a:r>
              <a:rPr lang="en-US" dirty="0"/>
              <a:t>for people </a:t>
            </a:r>
            <a:r>
              <a:rPr lang="en-US" dirty="0" smtClean="0"/>
              <a:t>places of the world to </a:t>
            </a:r>
            <a:r>
              <a:rPr lang="en-US" dirty="0"/>
              <a:t>access digital technology. People in all societies should have </a:t>
            </a:r>
            <a:r>
              <a:rPr lang="en-US" dirty="0" smtClean="0"/>
              <a:t>the right </a:t>
            </a:r>
            <a:r>
              <a:rPr lang="en-US" dirty="0"/>
              <a:t>to access technology </a:t>
            </a:r>
            <a:r>
              <a:rPr lang="en-US" dirty="0" smtClean="0"/>
              <a:t>whether or not </a:t>
            </a:r>
            <a:r>
              <a:rPr lang="en-US" dirty="0"/>
              <a:t>they are handicapped, are old or are young, are male or female, and no matter who </a:t>
            </a:r>
            <a:r>
              <a:rPr lang="en-US" dirty="0" smtClean="0"/>
              <a:t>or where they come from. </a:t>
            </a:r>
          </a:p>
          <a:p>
            <a:endParaRPr lang="en-US" dirty="0" smtClean="0"/>
          </a:p>
          <a:p>
            <a:r>
              <a:rPr lang="en-US" dirty="0" smtClean="0"/>
              <a:t>Example is.  Schools having computers for kids to use or a dynabox for kids who aren't able to use the computers at school or at home.</a:t>
            </a:r>
            <a:endParaRPr lang="en-US" dirty="0"/>
          </a:p>
        </p:txBody>
      </p:sp>
      <p:pic>
        <p:nvPicPr>
          <p:cNvPr id="2050" name="Picture 2" descr="C:\Documents and Settings\HpOlivAl\Local Settings\Temporary Internet Files\Content.IE5\ZB4AC2M2\MC900433832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07338"/>
            <a:ext cx="1828800" cy="1688123"/>
          </a:xfrm>
          <a:prstGeom prst="rect">
            <a:avLst/>
          </a:prstGeom>
          <a:noFill/>
        </p:spPr>
      </p:pic>
      <p:pic>
        <p:nvPicPr>
          <p:cNvPr id="2051" name="Picture 3" descr="C:\Documents and Settings\HpOlivAl\Local Settings\Temporary Internet Files\Content.IE5\TBBM3AEL\MC90005703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513" y="5410200"/>
            <a:ext cx="1806575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Communication </a:t>
            </a:r>
            <a:r>
              <a:rPr lang="en-US" dirty="0" smtClean="0"/>
              <a:t>the </a:t>
            </a:r>
            <a:r>
              <a:rPr lang="en-US" dirty="0" smtClean="0"/>
              <a:t>electronic way to exchange information. In the 19th century the </a:t>
            </a:r>
            <a:r>
              <a:rPr lang="en-US" dirty="0" smtClean="0"/>
              <a:t>ways </a:t>
            </a:r>
            <a:r>
              <a:rPr lang="en-US" dirty="0" smtClean="0"/>
              <a:t>to communicate were </a:t>
            </a:r>
            <a:r>
              <a:rPr lang="en-US" dirty="0" smtClean="0"/>
              <a:t>limited</a:t>
            </a:r>
            <a:r>
              <a:rPr lang="en-US" dirty="0" smtClean="0"/>
              <a:t>. Now in the 21st century </a:t>
            </a:r>
            <a:r>
              <a:rPr lang="en-US" dirty="0" smtClean="0"/>
              <a:t>communication </a:t>
            </a:r>
            <a:r>
              <a:rPr lang="en-US" dirty="0" smtClean="0"/>
              <a:t>have expanded widely throughout the world. The expanding communication is </a:t>
            </a:r>
            <a:r>
              <a:rPr lang="en-US" dirty="0" smtClean="0"/>
              <a:t>allowing </a:t>
            </a:r>
            <a:r>
              <a:rPr lang="en-US" dirty="0" smtClean="0"/>
              <a:t>you to keep in constant communication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Example: Emails, instant chat boxes, cell phones</a:t>
            </a:r>
            <a:endParaRPr lang="en-US" dirty="0"/>
          </a:p>
        </p:txBody>
      </p:sp>
      <p:pic>
        <p:nvPicPr>
          <p:cNvPr id="3074" name="Picture 2" descr="C:\Documents and Settings\HpOlivAl\Local Settings\Temporary Internet Files\Content.IE5\TBBM3AEL\MC90038409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9900" y="350838"/>
            <a:ext cx="1819275" cy="1517650"/>
          </a:xfrm>
          <a:prstGeom prst="rect">
            <a:avLst/>
          </a:prstGeom>
          <a:noFill/>
        </p:spPr>
      </p:pic>
      <p:pic>
        <p:nvPicPr>
          <p:cNvPr id="3075" name="Picture 3" descr="C:\Documents and Settings\HpOlivAl\Local Settings\Temporary Internet Files\Content.IE5\9GSR6T2M\MC900439798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399087"/>
            <a:ext cx="1458913" cy="14589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</a:t>
            </a:r>
            <a:r>
              <a:rPr lang="en-US" b="1" dirty="0" smtClean="0"/>
              <a:t>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ability to use technology for different </a:t>
            </a:r>
            <a:r>
              <a:rPr lang="en-US" dirty="0" smtClean="0"/>
              <a:t>reason such as communication </a:t>
            </a:r>
            <a:r>
              <a:rPr lang="en-US" dirty="0" smtClean="0"/>
              <a:t>(E-Mail), and the effects it has on us. It can lead </a:t>
            </a:r>
            <a:r>
              <a:rPr lang="en-US" dirty="0" smtClean="0"/>
              <a:t>to  changes </a:t>
            </a:r>
            <a:r>
              <a:rPr lang="en-US" dirty="0" smtClean="0"/>
              <a:t>in society and </a:t>
            </a:r>
            <a:r>
              <a:rPr lang="en-US" dirty="0" smtClean="0"/>
              <a:t>impacts </a:t>
            </a:r>
            <a:r>
              <a:rPr lang="en-US" dirty="0" smtClean="0"/>
              <a:t>more personal </a:t>
            </a:r>
            <a:r>
              <a:rPr lang="en-US" dirty="0" smtClean="0"/>
              <a:t>issues. </a:t>
            </a:r>
          </a:p>
          <a:p>
            <a:endParaRPr lang="en-US" dirty="0" smtClean="0"/>
          </a:p>
          <a:p>
            <a:r>
              <a:rPr lang="en-US" dirty="0" smtClean="0"/>
              <a:t>Example: Communicating on computers and other technology.</a:t>
            </a:r>
            <a:endParaRPr lang="en-US" dirty="0"/>
          </a:p>
        </p:txBody>
      </p:sp>
      <p:pic>
        <p:nvPicPr>
          <p:cNvPr id="4098" name="Picture 2" descr="C:\Documents and Settings\HpOlivAl\Local Settings\Temporary Internet Files\Content.IE5\KL503WH5\MC9004413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876800"/>
            <a:ext cx="1828800" cy="1752600"/>
          </a:xfrm>
          <a:prstGeom prst="rect">
            <a:avLst/>
          </a:prstGeom>
          <a:noFill/>
        </p:spPr>
      </p:pic>
      <p:pic>
        <p:nvPicPr>
          <p:cNvPr id="4099" name="Picture 3" descr="C:\Documents and Settings\HpOlivAl\Local Settings\Temporary Internet Files\Content.IE5\TBBM3AEL\MC90043935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81000"/>
            <a:ext cx="1284288" cy="1284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Security and </a:t>
            </a:r>
            <a:r>
              <a:rPr lang="en-US" b="1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Protecting yourself on line so that you don’t get hacked or cause harm toward yourself. But the internet is not safe no matter what it says.</a:t>
            </a:r>
          </a:p>
          <a:p>
            <a:endParaRPr lang="en-US" dirty="0" smtClean="0"/>
          </a:p>
          <a:p>
            <a:r>
              <a:rPr lang="en-US" dirty="0" smtClean="0"/>
              <a:t>Example: Some people have been bullied online and end up committing suicide.</a:t>
            </a:r>
            <a:endParaRPr lang="en-US" dirty="0"/>
          </a:p>
        </p:txBody>
      </p:sp>
      <p:pic>
        <p:nvPicPr>
          <p:cNvPr id="5122" name="Picture 2" descr="C:\Documents and Settings\HpOlivAl\Local Settings\Temporary Internet Files\Content.IE5\KL503WH5\MC90041073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895" y="4876800"/>
            <a:ext cx="1753880" cy="17323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IT is a set </a:t>
            </a:r>
            <a:r>
              <a:rPr lang="en-US" sz="1600" dirty="0" smtClean="0"/>
              <a:t>of rules you should follow </a:t>
            </a:r>
            <a:r>
              <a:rPr lang="en-US" sz="1600" dirty="0" smtClean="0"/>
              <a:t>to </a:t>
            </a:r>
            <a:r>
              <a:rPr lang="en-US" sz="1600" dirty="0" smtClean="0"/>
              <a:t>make the </a:t>
            </a:r>
            <a:r>
              <a:rPr lang="en-US" sz="1600" dirty="0" smtClean="0"/>
              <a:t>internet a better place. </a:t>
            </a:r>
            <a:r>
              <a:rPr lang="en-US" sz="1600" dirty="0" smtClean="0"/>
              <a:t>It’s </a:t>
            </a:r>
            <a:r>
              <a:rPr lang="en-US" sz="1600" dirty="0" smtClean="0"/>
              <a:t>important </a:t>
            </a:r>
            <a:r>
              <a:rPr lang="en-US" sz="1600" dirty="0" smtClean="0"/>
              <a:t>to treat people </a:t>
            </a:r>
            <a:r>
              <a:rPr lang="en-US" sz="1600" dirty="0" smtClean="0"/>
              <a:t>the same online as you would in </a:t>
            </a:r>
            <a:r>
              <a:rPr lang="en-US" sz="1600" dirty="0" smtClean="0"/>
              <a:t>real life. When </a:t>
            </a:r>
            <a:r>
              <a:rPr lang="en-US" sz="1600" dirty="0" smtClean="0"/>
              <a:t>communicate with someone over </a:t>
            </a:r>
            <a:r>
              <a:rPr lang="en-US" sz="1600" dirty="0" smtClean="0"/>
              <a:t>the Internet, they can’t see your face to tell if you’re teasing them </a:t>
            </a:r>
            <a:r>
              <a:rPr lang="en-US" sz="1600" dirty="0" smtClean="0"/>
              <a:t>or just joking around. Treat them they way you would want to be treated. </a:t>
            </a:r>
            <a:r>
              <a:rPr lang="en-US" sz="1600" dirty="0" smtClean="0"/>
              <a:t>People know these rules </a:t>
            </a:r>
            <a:r>
              <a:rPr lang="en-US" sz="1600" dirty="0" smtClean="0"/>
              <a:t>don’t follow them when on the Internet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Insulting people online can end up making them commit suicide if your not careful.</a:t>
            </a:r>
            <a:endParaRPr lang="en-US" sz="1600" dirty="0"/>
          </a:p>
        </p:txBody>
      </p:sp>
      <p:pic>
        <p:nvPicPr>
          <p:cNvPr id="6148" name="Picture 4" descr="C:\Documents and Settings\HpOlivAl\Local Settings\Temporary Internet Files\Content.IE5\TBBM3AEL\MC90024153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8050" y="4797223"/>
            <a:ext cx="1319281" cy="1096724"/>
          </a:xfrm>
          <a:prstGeom prst="rect">
            <a:avLst/>
          </a:prstGeom>
          <a:noFill/>
        </p:spPr>
      </p:pic>
      <p:pic>
        <p:nvPicPr>
          <p:cNvPr id="6149" name="Picture 5" descr="C:\Documents and Settings\HpOlivAl\Local Settings\Temporary Internet Files\Content.IE5\9GSR6T2M\MP90040051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4419600"/>
            <a:ext cx="1803400" cy="22553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Rights and </a:t>
            </a:r>
            <a:r>
              <a:rPr lang="en-US" b="1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set of rules </a:t>
            </a:r>
            <a:r>
              <a:rPr lang="en-US" dirty="0" smtClean="0"/>
              <a:t>put on to affect by net owners </a:t>
            </a:r>
            <a:r>
              <a:rPr lang="en-US" dirty="0" smtClean="0"/>
              <a:t>which restricts the ways in which the network or site may be </a:t>
            </a:r>
            <a:r>
              <a:rPr lang="en-US" dirty="0" smtClean="0"/>
              <a:t>used.</a:t>
            </a:r>
            <a:r>
              <a:rPr lang="en-US" dirty="0" smtClean="0"/>
              <a:t> As well as </a:t>
            </a:r>
            <a:r>
              <a:rPr lang="en-US" dirty="0" smtClean="0"/>
              <a:t>limiting what </a:t>
            </a:r>
            <a:r>
              <a:rPr lang="en-US" dirty="0" smtClean="0"/>
              <a:t>we can and cant do it is also what we should do to help make our life online and others as safe </a:t>
            </a:r>
            <a:r>
              <a:rPr lang="en-US" dirty="0" smtClean="0"/>
              <a:t>as </a:t>
            </a:r>
            <a:r>
              <a:rPr lang="en-US" dirty="0" smtClean="0"/>
              <a:t>possible.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</a:t>
            </a:r>
            <a:r>
              <a:rPr lang="en-US" dirty="0" smtClean="0"/>
              <a:t>there are </a:t>
            </a:r>
            <a:r>
              <a:rPr lang="en-US" dirty="0" smtClean="0"/>
              <a:t>rules used at </a:t>
            </a:r>
            <a:r>
              <a:rPr lang="en-US" dirty="0" smtClean="0"/>
              <a:t>schools and work places and in some cases entire </a:t>
            </a:r>
            <a:r>
              <a:rPr lang="en-US" dirty="0" smtClean="0"/>
              <a:t>countries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2" descr="C:\Documents and Settings\HpOlivAl\Local Settings\Temporary Internet Files\Content.IE5\KL503WH5\MC90037040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7741" y="4908507"/>
            <a:ext cx="1639697" cy="1525631"/>
          </a:xfrm>
          <a:prstGeom prst="rect">
            <a:avLst/>
          </a:prstGeom>
          <a:noFill/>
        </p:spPr>
      </p:pic>
      <p:pic>
        <p:nvPicPr>
          <p:cNvPr id="7171" name="Picture 3" descr="C:\Documents and Settings\HpOlivAl\Local Settings\Temporary Internet Files\Content.IE5\TBBM3AEL\MC90015591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9848" y="5105400"/>
            <a:ext cx="1562702" cy="1624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 is </a:t>
            </a:r>
            <a:r>
              <a:rPr lang="en-US" sz="2400" dirty="0" smtClean="0"/>
              <a:t>defined as </a:t>
            </a:r>
            <a:r>
              <a:rPr lang="en-US" sz="2400" dirty="0" smtClean="0"/>
              <a:t>the responsibility </a:t>
            </a:r>
            <a:r>
              <a:rPr lang="en-US" sz="2400" dirty="0" smtClean="0"/>
              <a:t>for actions, </a:t>
            </a:r>
            <a:r>
              <a:rPr lang="en-US" sz="2400" dirty="0" smtClean="0"/>
              <a:t>which </a:t>
            </a:r>
            <a:r>
              <a:rPr lang="en-US" sz="2400" dirty="0" smtClean="0"/>
              <a:t>is either ethical or unethical. Digital responsibility deals with the ethics of technology. </a:t>
            </a:r>
            <a:r>
              <a:rPr lang="en-US" sz="2400" dirty="0" smtClean="0"/>
              <a:t>Unethical use is hacking or stealing stuff off line. </a:t>
            </a:r>
            <a:r>
              <a:rPr lang="en-US" sz="2400" dirty="0" smtClean="0"/>
              <a:t>Ethical manifests itself in the form of abiding by the laws of society</a:t>
            </a:r>
            <a:r>
              <a:rPr lang="en-US" sz="2400" dirty="0" smtClean="0"/>
              <a:t>. </a:t>
            </a:r>
            <a:r>
              <a:rPr lang="en-US" sz="2400" dirty="0" smtClean="0"/>
              <a:t>It is basically about what you are and are not allowed to do while </a:t>
            </a:r>
            <a:r>
              <a:rPr lang="en-US" sz="2400" dirty="0" smtClean="0"/>
              <a:t>using </a:t>
            </a:r>
            <a:r>
              <a:rPr lang="en-US" sz="2400" dirty="0" smtClean="0"/>
              <a:t>the Internet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Example: </a:t>
            </a:r>
            <a:br>
              <a:rPr lang="en-US" sz="2400" dirty="0" smtClean="0"/>
            </a:br>
            <a:r>
              <a:rPr lang="en-US" sz="2400" dirty="0" smtClean="0"/>
              <a:t>Hacking – Unethical</a:t>
            </a:r>
            <a:br>
              <a:rPr lang="en-US" sz="2400" dirty="0" smtClean="0"/>
            </a:br>
            <a:r>
              <a:rPr lang="en-US" sz="2400" dirty="0" smtClean="0"/>
              <a:t>Talking  politely - Ethical</a:t>
            </a:r>
            <a:endParaRPr lang="en-US" sz="2400" dirty="0"/>
          </a:p>
        </p:txBody>
      </p:sp>
      <p:pic>
        <p:nvPicPr>
          <p:cNvPr id="8194" name="Picture 2" descr="C:\Documents and Settings\HpOlivAl\Local Settings\Temporary Internet Files\Content.IE5\TBBM3AEL\MC90031951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2075" y="103188"/>
            <a:ext cx="1814513" cy="1471612"/>
          </a:xfrm>
          <a:prstGeom prst="rect">
            <a:avLst/>
          </a:prstGeom>
          <a:noFill/>
        </p:spPr>
      </p:pic>
      <p:pic>
        <p:nvPicPr>
          <p:cNvPr id="8195" name="Picture 3" descr="C:\Documents and Settings\HpOlivAl\Local Settings\Temporary Internet Files\Content.IE5\KL503WH5\MC9003517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9775" y="4622800"/>
            <a:ext cx="1584325" cy="1795463"/>
          </a:xfrm>
          <a:prstGeom prst="rect">
            <a:avLst/>
          </a:prstGeom>
          <a:noFill/>
        </p:spPr>
      </p:pic>
      <p:pic>
        <p:nvPicPr>
          <p:cNvPr id="8196" name="Picture 4" descr="C:\Documents and Settings\HpOlivAl\Local Settings\Temporary Internet Files\Content.IE5\9GSR6T2M\MP900175433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5392737"/>
            <a:ext cx="2186506" cy="14652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Digital Health and </a:t>
            </a:r>
            <a:r>
              <a:rPr lang="en-US" b="1" dirty="0" smtClean="0"/>
              <a:t>Wellness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It is </a:t>
            </a:r>
            <a:r>
              <a:rPr lang="en-US" sz="2000" dirty="0" smtClean="0"/>
              <a:t>keeping </a:t>
            </a:r>
            <a:r>
              <a:rPr lang="en-US" sz="2000" dirty="0" smtClean="0"/>
              <a:t>people away </a:t>
            </a:r>
            <a:r>
              <a:rPr lang="en-US" sz="2000" dirty="0" smtClean="0"/>
              <a:t>from danger of physical and psychological harm. Many problems can be </a:t>
            </a:r>
            <a:r>
              <a:rPr lang="en-US" sz="2000" dirty="0" smtClean="0"/>
              <a:t> influenced by </a:t>
            </a:r>
            <a:r>
              <a:rPr lang="en-US" sz="2000" dirty="0" smtClean="0"/>
              <a:t>electronic devices. </a:t>
            </a:r>
            <a:r>
              <a:rPr lang="en-US" sz="2000" dirty="0" smtClean="0"/>
              <a:t>People need </a:t>
            </a:r>
            <a:r>
              <a:rPr lang="en-US" sz="2000" dirty="0" smtClean="0"/>
              <a:t>to be aware of the </a:t>
            </a:r>
            <a:r>
              <a:rPr lang="en-US" sz="2000" dirty="0" smtClean="0"/>
              <a:t>dangers </a:t>
            </a:r>
            <a:r>
              <a:rPr lang="en-US" sz="2000" dirty="0" smtClean="0"/>
              <a:t>of digital predators that they may meet online. It is crucial that </a:t>
            </a:r>
            <a:r>
              <a:rPr lang="en-US" sz="2000" dirty="0" smtClean="0"/>
              <a:t>People are </a:t>
            </a:r>
            <a:r>
              <a:rPr lang="en-US" sz="2000" dirty="0" smtClean="0"/>
              <a:t>informed of the </a:t>
            </a:r>
            <a:r>
              <a:rPr lang="en-US" sz="2000" dirty="0" smtClean="0"/>
              <a:t>problems of </a:t>
            </a:r>
            <a:r>
              <a:rPr lang="en-US" sz="2000" dirty="0" smtClean="0"/>
              <a:t>digital life and how to keep healthy and </a:t>
            </a:r>
            <a:r>
              <a:rPr lang="en-US" sz="2000" dirty="0" smtClean="0"/>
              <a:t>safe. And to prevent them from becoming addicted to the computer.</a:t>
            </a:r>
          </a:p>
          <a:p>
            <a:endParaRPr lang="en-US" sz="2000" dirty="0" smtClean="0"/>
          </a:p>
          <a:p>
            <a:r>
              <a:rPr lang="en-US" sz="2000" dirty="0" smtClean="0"/>
              <a:t>Some people may become addicted to the computer and when they leave it will have the same withdrawal as some would from a substance addiction.</a:t>
            </a:r>
            <a:endParaRPr lang="en-US" sz="2000" dirty="0"/>
          </a:p>
        </p:txBody>
      </p:sp>
      <p:pic>
        <p:nvPicPr>
          <p:cNvPr id="9218" name="Picture 2" descr="C:\Documents and Settings\HpOlivAl\Local Settings\Temporary Internet Files\Content.IE5\9GSR6T2M\MC90005633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1663" y="4040188"/>
            <a:ext cx="1535112" cy="1803400"/>
          </a:xfrm>
          <a:prstGeom prst="rect">
            <a:avLst/>
          </a:prstGeom>
          <a:noFill/>
        </p:spPr>
      </p:pic>
      <p:pic>
        <p:nvPicPr>
          <p:cNvPr id="9219" name="Picture 3" descr="C:\Documents and Settings\HpOlivAl\Local Settings\Temporary Internet Files\Content.IE5\ZB4AC2M2\MC90005633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0000" y="4519613"/>
            <a:ext cx="2076450" cy="15636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602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Apex</vt:lpstr>
      <vt:lpstr>Oriel</vt:lpstr>
      <vt:lpstr>Flow</vt:lpstr>
      <vt:lpstr>Foundry</vt:lpstr>
      <vt:lpstr>Metro</vt:lpstr>
      <vt:lpstr>Verve</vt:lpstr>
      <vt:lpstr>Civic</vt:lpstr>
      <vt:lpstr>Trek</vt:lpstr>
      <vt:lpstr>Equity</vt:lpstr>
      <vt:lpstr>Urban</vt:lpstr>
      <vt:lpstr>Digital Citizenship</vt:lpstr>
      <vt:lpstr>Digital Access</vt:lpstr>
      <vt:lpstr>Digital Communication</vt:lpstr>
      <vt:lpstr>Digital Literacy</vt:lpstr>
      <vt:lpstr>Digital Security and Safety</vt:lpstr>
      <vt:lpstr>Digital Etiquette</vt:lpstr>
      <vt:lpstr>Digital Rights and Responsibilities</vt:lpstr>
      <vt:lpstr>Digital Law</vt:lpstr>
      <vt:lpstr>Digital Health and Wellness</vt:lpstr>
      <vt:lpstr>Digital Commerce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Citizenship</dc:title>
  <dc:creator>Computer Tech</dc:creator>
  <cp:lastModifiedBy>Computer Tech</cp:lastModifiedBy>
  <cp:revision>12</cp:revision>
  <dcterms:created xsi:type="dcterms:W3CDTF">2011-05-05T19:46:45Z</dcterms:created>
  <dcterms:modified xsi:type="dcterms:W3CDTF">2011-05-05T20:34:22Z</dcterms:modified>
</cp:coreProperties>
</file>